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4" r:id="rId1"/>
    <p:sldMasterId id="2147483770" r:id="rId2"/>
  </p:sldMasterIdLst>
  <p:notesMasterIdLst>
    <p:notesMasterId r:id="rId8"/>
  </p:notesMasterIdLst>
  <p:handoutMasterIdLst>
    <p:handoutMasterId r:id="rId9"/>
  </p:handoutMasterIdLst>
  <p:sldIdLst>
    <p:sldId id="257" r:id="rId3"/>
    <p:sldId id="274" r:id="rId4"/>
    <p:sldId id="276" r:id="rId5"/>
    <p:sldId id="275" r:id="rId6"/>
    <p:sldId id="277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7" d="100"/>
          <a:sy n="87" d="100"/>
        </p:scale>
        <p:origin x="732" y="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0" d="100"/>
          <a:sy n="80" d="100"/>
        </p:scale>
        <p:origin x="1998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viewProps" Target="viewProps.xml"/><Relationship Id="rId5" Type="http://schemas.openxmlformats.org/officeDocument/2006/relationships/slide" Target="slides/slide3.xml"/><Relationship Id="rId10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5DAF1E-A7DA-4237-9BB5-BF37051B47C5}" type="datetimeFigureOut">
              <a:rPr lang="en-US" smtClean="0"/>
              <a:t>4/12/2017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A169D0-00E8-456C-8D95-3563DA188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68796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E8A8C0-415D-4257-8332-010818FA94DF}" type="datetimeFigureOut">
              <a:rPr lang="en-US" smtClean="0"/>
              <a:t>4/12/2017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A4725D-70E4-4CAF-BEDC-5D016A40CD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583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61F83D6E-2F1D-4962-B434-0D7F4C7B1C98}" type="slidenum">
              <a:rPr lang="en-US" altLang="en-US">
                <a:solidFill>
                  <a:srgbClr val="000000"/>
                </a:solidFill>
              </a:rPr>
              <a:pPr/>
              <a:t>1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614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3458638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53492-F5E1-422F-82D7-6C7F52A8668B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4/12/2017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1E7C2C-D85A-465F-B550-B83516642525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29123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53492-F5E1-422F-82D7-6C7F52A8668B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4/12/2017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1E7C2C-D85A-465F-B550-B83516642525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89680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53492-F5E1-422F-82D7-6C7F52A8668B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4/12/2017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1E7C2C-D85A-465F-B550-B83516642525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20404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800" y="1859280"/>
            <a:ext cx="8534400" cy="12954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pic>
        <p:nvPicPr>
          <p:cNvPr id="8" name="Picture 7" descr="flourish2.png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lum bright="-14000"/>
          </a:blip>
          <a:stretch>
            <a:fillRect/>
          </a:stretch>
        </p:blipFill>
        <p:spPr>
          <a:xfrm>
            <a:off x="0" y="2801112"/>
            <a:ext cx="12192000" cy="932688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429000"/>
            <a:ext cx="8534400" cy="762000"/>
          </a:xfrm>
        </p:spPr>
        <p:txBody>
          <a:bodyPr>
            <a:normAutofit/>
          </a:bodyPr>
          <a:lstStyle>
            <a:lvl1pPr marL="0" indent="0" algn="ctr">
              <a:buNone/>
              <a:defRPr sz="2000" i="1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white"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solidFill>
                <a:srgbClr val="CCCCCC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white"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solidFill>
                <a:srgbClr val="CCCCCC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F6955AF-1236-4AE0-BE11-748B182A1C92}" type="slidenum">
              <a:rPr lang="en-US" altLang="en-US" smtClean="0">
                <a:solidFill>
                  <a:srgbClr val="CCCCCC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en-US">
              <a:solidFill>
                <a:srgbClr val="CCCCCC"/>
              </a:solidFill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28800" y="2438401"/>
            <a:ext cx="8534400" cy="3048001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solidFill>
                <a:srgbClr val="CCCCCC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solidFill>
                <a:srgbClr val="CCCCCC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F6955AF-1236-4AE0-BE11-748B182A1C92}" type="slidenum">
              <a:rPr lang="en-US" altLang="en-US" smtClean="0">
                <a:solidFill>
                  <a:srgbClr val="CCCCCC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en-US">
              <a:solidFill>
                <a:srgbClr val="CCCCCC"/>
              </a:solidFill>
            </a:endParaRPr>
          </a:p>
        </p:txBody>
      </p:sp>
      <p:pic>
        <p:nvPicPr>
          <p:cNvPr id="9" name="Picture 8" descr="flourish2.png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lum bright="-14000"/>
          </a:blip>
          <a:stretch>
            <a:fillRect/>
          </a:stretch>
        </p:blipFill>
        <p:spPr>
          <a:xfrm>
            <a:off x="0" y="1618488"/>
            <a:ext cx="12192000" cy="93268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solidFill>
                <a:srgbClr val="CCCCCC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solidFill>
                <a:srgbClr val="CCCCCC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F6955AF-1236-4AE0-BE11-748B182A1C92}" type="slidenum">
              <a:rPr lang="en-US" altLang="en-US" smtClean="0">
                <a:solidFill>
                  <a:srgbClr val="CCCCCC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en-US">
              <a:solidFill>
                <a:srgbClr val="CCCCCC"/>
              </a:solidFill>
            </a:endParaRPr>
          </a:p>
        </p:txBody>
      </p:sp>
      <p:pic>
        <p:nvPicPr>
          <p:cNvPr id="7" name="Picture 6" descr="flourish2.png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lum bright="-14000"/>
          </a:blip>
          <a:stretch>
            <a:fillRect/>
          </a:stretch>
        </p:blipFill>
        <p:spPr>
          <a:xfrm>
            <a:off x="0" y="2684462"/>
            <a:ext cx="12192000" cy="9326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30400" y="3410268"/>
            <a:ext cx="8331200" cy="1456373"/>
          </a:xfrm>
        </p:spPr>
        <p:txBody>
          <a:bodyPr anchor="t">
            <a:normAutofit/>
          </a:bodyPr>
          <a:lstStyle>
            <a:lvl1pPr algn="ctr">
              <a:defRPr sz="3600" b="0" i="0" cap="all" baseline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30400" y="1503680"/>
            <a:ext cx="8331200" cy="1566862"/>
          </a:xfrm>
        </p:spPr>
        <p:txBody>
          <a:bodyPr anchor="b"/>
          <a:lstStyle>
            <a:lvl1pPr marL="0" indent="0" algn="ctr">
              <a:buNone/>
              <a:defRPr sz="2000" b="0" i="1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pic>
        <p:nvPicPr>
          <p:cNvPr id="8" name="Picture 7" descr="flourish2.png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lum bright="-14000"/>
          </a:blip>
          <a:stretch>
            <a:fillRect/>
          </a:stretch>
        </p:blipFill>
        <p:spPr>
          <a:xfrm>
            <a:off x="0" y="2684462"/>
            <a:ext cx="12192000" cy="93268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>
          <a:xfrm>
            <a:off x="1828800" y="2438400"/>
            <a:ext cx="4165600" cy="31242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solidFill>
                <a:srgbClr val="CCCCCC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solidFill>
                <a:srgbClr val="CCCCCC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F6955AF-1236-4AE0-BE11-748B182A1C92}" type="slidenum">
              <a:rPr lang="en-US" altLang="en-US" smtClean="0">
                <a:solidFill>
                  <a:srgbClr val="CCCCCC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en-US">
              <a:solidFill>
                <a:srgbClr val="CCCCCC"/>
              </a:solidFill>
            </a:endParaRPr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4"/>
          </p:nvPr>
        </p:nvSpPr>
        <p:spPr>
          <a:xfrm>
            <a:off x="6197600" y="2438400"/>
            <a:ext cx="4165600" cy="31242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pic>
        <p:nvPicPr>
          <p:cNvPr id="9" name="Picture 8" descr="flourish2.png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lum bright="-14000"/>
          </a:blip>
          <a:stretch>
            <a:fillRect/>
          </a:stretch>
        </p:blipFill>
        <p:spPr>
          <a:xfrm>
            <a:off x="0" y="1618488"/>
            <a:ext cx="12192000" cy="93268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flourish2.png"/>
          <p:cNvPicPr>
            <a:picLocks noChangeAspect="1"/>
          </p:cNvPicPr>
          <p:nvPr/>
        </p:nvPicPr>
        <p:blipFill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lum bright="-14000"/>
          </a:blip>
          <a:stretch>
            <a:fillRect/>
          </a:stretch>
        </p:blipFill>
        <p:spPr>
          <a:xfrm>
            <a:off x="0" y="1618488"/>
            <a:ext cx="12192000" cy="932688"/>
          </a:xfrm>
          <a:prstGeom prst="rect">
            <a:avLst/>
          </a:prstGeom>
        </p:spPr>
      </p:pic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1828800" y="2819400"/>
            <a:ext cx="4165600" cy="27432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6197600" y="2819400"/>
            <a:ext cx="4165600" cy="27432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28800" y="2362201"/>
            <a:ext cx="4167717" cy="451338"/>
          </a:xfrm>
        </p:spPr>
        <p:txBody>
          <a:bodyPr anchor="b"/>
          <a:lstStyle>
            <a:lvl1pPr marL="0" indent="0" algn="ctr">
              <a:buNone/>
              <a:defRPr sz="18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2359152"/>
            <a:ext cx="4169833" cy="448056"/>
          </a:xfrm>
        </p:spPr>
        <p:txBody>
          <a:bodyPr anchor="b"/>
          <a:lstStyle>
            <a:lvl1pPr marL="0" indent="0" algn="ctr">
              <a:buNone/>
              <a:defRPr sz="18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solidFill>
                <a:srgbClr val="CCCCCC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solidFill>
                <a:srgbClr val="CCCCCC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F6955AF-1236-4AE0-BE11-748B182A1C92}" type="slidenum">
              <a:rPr lang="en-US" altLang="en-US" smtClean="0">
                <a:solidFill>
                  <a:srgbClr val="CCCCCC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en-US">
              <a:solidFill>
                <a:srgbClr val="CCCCCC"/>
              </a:solidFill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solidFill>
                <a:srgbClr val="CCCCCC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solidFill>
                <a:srgbClr val="CCCCCC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F6955AF-1236-4AE0-BE11-748B182A1C92}" type="slidenum">
              <a:rPr lang="en-US" altLang="en-US" smtClean="0">
                <a:solidFill>
                  <a:srgbClr val="CCCCCC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en-US">
              <a:solidFill>
                <a:srgbClr val="CCCCCC"/>
              </a:solidFill>
            </a:endParaRPr>
          </a:p>
        </p:txBody>
      </p:sp>
      <p:pic>
        <p:nvPicPr>
          <p:cNvPr id="7" name="Picture 6" descr="flourish2.png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lum bright="-14000"/>
          </a:blip>
          <a:stretch>
            <a:fillRect/>
          </a:stretch>
        </p:blipFill>
        <p:spPr>
          <a:xfrm>
            <a:off x="0" y="1618488"/>
            <a:ext cx="12192000" cy="93268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solidFill>
                <a:srgbClr val="CCCCCC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solidFill>
                <a:srgbClr val="CCCCCC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F6955AF-1236-4AE0-BE11-748B182A1C92}" type="slidenum">
              <a:rPr lang="en-US" altLang="en-US" smtClean="0">
                <a:solidFill>
                  <a:srgbClr val="CCCCCC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en-US">
              <a:solidFill>
                <a:srgbClr val="CCCCCC"/>
              </a:solidFill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04002" y="1676400"/>
            <a:ext cx="3759199" cy="599440"/>
          </a:xfrm>
        </p:spPr>
        <p:txBody>
          <a:bodyPr anchor="b">
            <a:noAutofit/>
          </a:bodyPr>
          <a:lstStyle>
            <a:lvl1pPr algn="ctr">
              <a:defRPr sz="1700" b="1" cap="all" spc="0" baseline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04002" y="2275840"/>
            <a:ext cx="3759199" cy="2905760"/>
          </a:xfrm>
        </p:spPr>
        <p:txBody>
          <a:bodyPr/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solidFill>
                <a:srgbClr val="CCCCCC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solidFill>
                <a:srgbClr val="CCCCCC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F6955AF-1236-4AE0-BE11-748B182A1C92}" type="slidenum">
              <a:rPr lang="en-US" altLang="en-US" smtClean="0">
                <a:solidFill>
                  <a:srgbClr val="CCCCCC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en-US">
              <a:solidFill>
                <a:srgbClr val="CCCCCC"/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1828800" y="1676400"/>
            <a:ext cx="4368800" cy="35052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53492-F5E1-422F-82D7-6C7F52A8668B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4/12/2017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1E7C2C-D85A-465F-B550-B83516642525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959475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que 9"/>
          <p:cNvSpPr/>
          <p:nvPr/>
        </p:nvSpPr>
        <p:spPr>
          <a:xfrm>
            <a:off x="1950720" y="1847088"/>
            <a:ext cx="4120896" cy="3090672"/>
          </a:xfrm>
          <a:prstGeom prst="plaque">
            <a:avLst>
              <a:gd name="adj" fmla="val 8438"/>
            </a:avLst>
          </a:prstGeom>
          <a:noFill/>
          <a:ln w="9525">
            <a:solidFill>
              <a:schemeClr val="tx2">
                <a:alpha val="17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04000" y="1676400"/>
            <a:ext cx="3759200" cy="599440"/>
          </a:xfrm>
        </p:spPr>
        <p:txBody>
          <a:bodyPr anchor="b">
            <a:noAutofit/>
          </a:bodyPr>
          <a:lstStyle>
            <a:lvl1pPr algn="ctr">
              <a:defRPr sz="1700" b="1" cap="all" spc="0" baseline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032000" y="1905000"/>
            <a:ext cx="3962400" cy="2971800"/>
          </a:xfrm>
          <a:prstGeom prst="plaque">
            <a:avLst>
              <a:gd name="adj" fmla="val 8341"/>
            </a:avLst>
          </a:prstGeom>
          <a:solidFill>
            <a:schemeClr val="bg1">
              <a:lumMod val="95000"/>
              <a:alpha val="35000"/>
            </a:schemeClr>
          </a:solidFill>
          <a:ln w="98425" cmpd="thinThick">
            <a:noFill/>
            <a:bevel/>
          </a:ln>
        </p:spPr>
        <p:txBody>
          <a:bodyPr>
            <a:normAutofit/>
          </a:bodyPr>
          <a:lstStyle>
            <a:lvl1pPr marL="0" indent="0" algn="ctr">
              <a:buNone/>
              <a:defRPr sz="1800" baseline="0">
                <a:solidFill>
                  <a:schemeClr val="tx2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04000" y="2276856"/>
            <a:ext cx="3759200" cy="2875280"/>
          </a:xfrm>
        </p:spPr>
        <p:txBody>
          <a:bodyPr/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solidFill>
                <a:srgbClr val="CCCCCC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solidFill>
                <a:srgbClr val="CCCCCC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F6955AF-1236-4AE0-BE11-748B182A1C92}" type="slidenum">
              <a:rPr lang="en-US" altLang="en-US" smtClean="0">
                <a:solidFill>
                  <a:srgbClr val="CCCCCC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en-US">
              <a:solidFill>
                <a:srgbClr val="CCCCCC"/>
              </a:solidFill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solidFill>
                <a:srgbClr val="CCCCCC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solidFill>
                <a:srgbClr val="CCCCCC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F6955AF-1236-4AE0-BE11-748B182A1C92}" type="slidenum">
              <a:rPr lang="en-US" altLang="en-US" smtClean="0">
                <a:solidFill>
                  <a:srgbClr val="CCCCCC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en-US">
              <a:solidFill>
                <a:srgbClr val="CCCCCC"/>
              </a:solidFill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1209041"/>
            <a:ext cx="1727200" cy="43180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727200" y="1219200"/>
            <a:ext cx="6908800" cy="4267201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solidFill>
                <a:srgbClr val="CCCCCC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solidFill>
                <a:srgbClr val="CCCCCC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F6955AF-1236-4AE0-BE11-748B182A1C92}" type="slidenum">
              <a:rPr lang="en-US" altLang="en-US" smtClean="0">
                <a:solidFill>
                  <a:srgbClr val="CCCCCC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en-US">
              <a:solidFill>
                <a:srgbClr val="CCCCCC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53492-F5E1-422F-82D7-6C7F52A8668B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4/12/2017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1E7C2C-D85A-465F-B550-B83516642525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43963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53492-F5E1-422F-82D7-6C7F52A8668B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4/12/2017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1E7C2C-D85A-465F-B550-B83516642525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70158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53492-F5E1-422F-82D7-6C7F52A8668B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4/12/2017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1E7C2C-D85A-465F-B550-B83516642525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19874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53492-F5E1-422F-82D7-6C7F52A8668B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4/12/2017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1E7C2C-D85A-465F-B550-B83516642525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58768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53492-F5E1-422F-82D7-6C7F52A8668B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4/12/2017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1E7C2C-D85A-465F-B550-B83516642525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07724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53492-F5E1-422F-82D7-6C7F52A8668B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4/12/2017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1E7C2C-D85A-465F-B550-B83516642525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24514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53492-F5E1-422F-82D7-6C7F52A8668B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4/12/2017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1E7C2C-D85A-465F-B550-B83516642525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09346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3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A53492-F5E1-422F-82D7-6C7F52A8668B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4/12/2017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1E7C2C-D85A-465F-B550-B83516642525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13284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5" r:id="rId1"/>
    <p:sldLayoutId id="2147483736" r:id="rId2"/>
    <p:sldLayoutId id="2147483737" r:id="rId3"/>
    <p:sldLayoutId id="2147483738" r:id="rId4"/>
    <p:sldLayoutId id="2147483739" r:id="rId5"/>
    <p:sldLayoutId id="2147483740" r:id="rId6"/>
    <p:sldLayoutId id="2147483741" r:id="rId7"/>
    <p:sldLayoutId id="2147483742" r:id="rId8"/>
    <p:sldLayoutId id="2147483743" r:id="rId9"/>
    <p:sldLayoutId id="2147483744" r:id="rId10"/>
    <p:sldLayoutId id="214748374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indow3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828800" y="1295400"/>
            <a:ext cx="8534400" cy="6858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28800" y="2057401"/>
            <a:ext cx="8534400" cy="3429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white">
          <a:xfrm>
            <a:off x="406400" y="6356351"/>
            <a:ext cx="2844800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lvl1pPr algn="l">
              <a:defRPr sz="1100" baseline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fld id="{08A53492-F5E1-422F-82D7-6C7F52A8668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4/12/2017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white">
          <a:xfrm>
            <a:off x="3962400" y="6356351"/>
            <a:ext cx="4267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baseline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white">
          <a:xfrm>
            <a:off x="8900160" y="6364225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baseline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fld id="{2E1E7C2C-D85A-465F-B550-B8351664252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9" name="Picture 23" descr="bigdirt"/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400" y="-14288"/>
            <a:ext cx="12242800" cy="68865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71" r:id="rId1"/>
    <p:sldLayoutId id="2147483772" r:id="rId2"/>
    <p:sldLayoutId id="2147483773" r:id="rId3"/>
    <p:sldLayoutId id="2147483774" r:id="rId4"/>
    <p:sldLayoutId id="2147483775" r:id="rId5"/>
    <p:sldLayoutId id="2147483776" r:id="rId6"/>
    <p:sldLayoutId id="2147483777" r:id="rId7"/>
    <p:sldLayoutId id="2147483778" r:id="rId8"/>
    <p:sldLayoutId id="2147483779" r:id="rId9"/>
    <p:sldLayoutId id="2147483780" r:id="rId10"/>
    <p:sldLayoutId id="214748378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3600" kern="1200" cap="all" spc="300" baseline="0">
          <a:solidFill>
            <a:schemeClr val="tx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0" indent="-274320" algn="l" defTabSz="914400" rtl="0" eaLnBrk="1" latinLnBrk="0" hangingPunct="1">
        <a:lnSpc>
          <a:spcPct val="150000"/>
        </a:lnSpc>
        <a:spcBef>
          <a:spcPct val="20000"/>
        </a:spcBef>
        <a:buClrTx/>
        <a:buFont typeface="Wingdings" pitchFamily="2" charset="2"/>
        <a:buChar char="v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28600" algn="l" defTabSz="914400" rtl="0" eaLnBrk="1" latinLnBrk="0" hangingPunct="1">
        <a:spcBef>
          <a:spcPct val="20000"/>
        </a:spcBef>
        <a:buClrTx/>
        <a:buFont typeface="Arial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Tx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Tx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Tx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Tx/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Tx/>
        <a:buFont typeface="Arial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Tx/>
        <a:buFont typeface="Arial" pitchFamily="34" charset="0"/>
        <a:buChar char="•"/>
        <a:defRPr sz="12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Tx/>
        <a:buFont typeface="Arial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ext Box 15"/>
          <p:cNvSpPr txBox="1">
            <a:spLocks noChangeArrowheads="1"/>
          </p:cNvSpPr>
          <p:nvPr/>
        </p:nvSpPr>
        <p:spPr bwMode="auto">
          <a:xfrm>
            <a:off x="5394326" y="1719263"/>
            <a:ext cx="18466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 altLang="en-US">
              <a:solidFill>
                <a:srgbClr val="CCCCCC"/>
              </a:solidFill>
            </a:endParaRPr>
          </a:p>
        </p:txBody>
      </p:sp>
      <p:sp>
        <p:nvSpPr>
          <p:cNvPr id="5123" name="Text Box 55"/>
          <p:cNvSpPr txBox="1">
            <a:spLocks noChangeArrowheads="1"/>
          </p:cNvSpPr>
          <p:nvPr/>
        </p:nvSpPr>
        <p:spPr bwMode="auto">
          <a:xfrm>
            <a:off x="8219065" y="3798185"/>
            <a:ext cx="158793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i="1" dirty="0" smtClean="0">
                <a:solidFill>
                  <a:schemeClr val="bg1"/>
                </a:solidFill>
              </a:rPr>
              <a:t>Janice Ye</a:t>
            </a:r>
            <a:endParaRPr lang="en-US" altLang="en-US" sz="2400" i="1" dirty="0">
              <a:solidFill>
                <a:schemeClr val="bg1"/>
              </a:solidFill>
            </a:endParaRPr>
          </a:p>
        </p:txBody>
      </p:sp>
      <p:sp>
        <p:nvSpPr>
          <p:cNvPr id="5124" name="Text Box 58"/>
          <p:cNvSpPr txBox="1">
            <a:spLocks noChangeArrowheads="1"/>
          </p:cNvSpPr>
          <p:nvPr/>
        </p:nvSpPr>
        <p:spPr bwMode="auto">
          <a:xfrm>
            <a:off x="2422526" y="3014663"/>
            <a:ext cx="18466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 altLang="en-US">
              <a:solidFill>
                <a:srgbClr val="CCCCCC"/>
              </a:solidFill>
            </a:endParaRPr>
          </a:p>
        </p:txBody>
      </p:sp>
      <p:sp>
        <p:nvSpPr>
          <p:cNvPr id="5125" name="Text Box 60"/>
          <p:cNvSpPr txBox="1">
            <a:spLocks noChangeArrowheads="1"/>
          </p:cNvSpPr>
          <p:nvPr/>
        </p:nvSpPr>
        <p:spPr bwMode="auto">
          <a:xfrm>
            <a:off x="2072641" y="2713271"/>
            <a:ext cx="8449056" cy="9694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US" altLang="zh-CN" sz="1900" dirty="0" smtClean="0">
                <a:solidFill>
                  <a:srgbClr val="FFFFFF"/>
                </a:solidFill>
                <a:latin typeface="Arial Black" panose="020B0A04020102020204" pitchFamily="34" charset="0"/>
              </a:rPr>
              <a:t>Bridging the Gaps: Exploring </a:t>
            </a:r>
            <a:r>
              <a:rPr lang="en-US" altLang="zh-CN" sz="1900" dirty="0">
                <a:solidFill>
                  <a:srgbClr val="FFFFFF"/>
                </a:solidFill>
                <a:latin typeface="Arial Black" panose="020B0A04020102020204" pitchFamily="34" charset="0"/>
              </a:rPr>
              <a:t>A</a:t>
            </a:r>
            <a:r>
              <a:rPr lang="en-US" altLang="zh-CN" sz="1900" dirty="0" smtClean="0">
                <a:solidFill>
                  <a:srgbClr val="FFFFFF"/>
                </a:solidFill>
                <a:latin typeface="Arial Black" panose="020B0A04020102020204" pitchFamily="34" charset="0"/>
              </a:rPr>
              <a:t>ssociation </a:t>
            </a:r>
            <a:r>
              <a:rPr lang="en-US" altLang="zh-CN" sz="1900" dirty="0">
                <a:solidFill>
                  <a:srgbClr val="FFFFFF"/>
                </a:solidFill>
                <a:latin typeface="Arial Black" panose="020B0A04020102020204" pitchFamily="34" charset="0"/>
              </a:rPr>
              <a:t>B</a:t>
            </a:r>
            <a:r>
              <a:rPr lang="en-US" altLang="zh-CN" sz="1900" dirty="0" smtClean="0">
                <a:solidFill>
                  <a:srgbClr val="FFFFFF"/>
                </a:solidFill>
                <a:latin typeface="Arial Black" panose="020B0A04020102020204" pitchFamily="34" charset="0"/>
              </a:rPr>
              <a:t>etween  </a:t>
            </a:r>
            <a:r>
              <a:rPr lang="en-US" altLang="zh-CN" sz="1900" dirty="0">
                <a:solidFill>
                  <a:srgbClr val="FFFFFF"/>
                </a:solidFill>
                <a:latin typeface="Arial Black" panose="020B0A04020102020204" pitchFamily="34" charset="0"/>
              </a:rPr>
              <a:t>I</a:t>
            </a:r>
            <a:r>
              <a:rPr lang="en-US" altLang="zh-CN" sz="1900" dirty="0" smtClean="0">
                <a:solidFill>
                  <a:srgbClr val="FFFFFF"/>
                </a:solidFill>
                <a:latin typeface="Arial Black" panose="020B0A04020102020204" pitchFamily="34" charset="0"/>
              </a:rPr>
              <a:t>nsurance </a:t>
            </a:r>
            <a:r>
              <a:rPr lang="en-US" altLang="zh-CN" sz="1900" dirty="0">
                <a:solidFill>
                  <a:srgbClr val="FFFFFF"/>
                </a:solidFill>
                <a:latin typeface="Arial Black" panose="020B0A04020102020204" pitchFamily="34" charset="0"/>
              </a:rPr>
              <a:t>C</a:t>
            </a:r>
            <a:r>
              <a:rPr lang="en-US" altLang="zh-CN" sz="1900" dirty="0" smtClean="0">
                <a:solidFill>
                  <a:srgbClr val="FFFFFF"/>
                </a:solidFill>
                <a:latin typeface="Arial Black" panose="020B0A04020102020204" pitchFamily="34" charset="0"/>
              </a:rPr>
              <a:t>overage and </a:t>
            </a:r>
            <a:r>
              <a:rPr lang="en-US" altLang="zh-CN" sz="1900" dirty="0">
                <a:solidFill>
                  <a:srgbClr val="FFFFFF"/>
                </a:solidFill>
                <a:latin typeface="Arial Black" panose="020B0A04020102020204" pitchFamily="34" charset="0"/>
              </a:rPr>
              <a:t>Healthcare </a:t>
            </a:r>
            <a:r>
              <a:rPr lang="en-US" altLang="zh-CN" sz="1900" dirty="0" smtClean="0">
                <a:solidFill>
                  <a:srgbClr val="FFFFFF"/>
                </a:solidFill>
                <a:latin typeface="Arial Black" panose="020B0A04020102020204" pitchFamily="34" charset="0"/>
              </a:rPr>
              <a:t>Utilization/Access among Chronic Kidney Disease (CKD) Patients in US</a:t>
            </a:r>
            <a:endParaRPr lang="en-US" altLang="en-US" sz="1900" dirty="0">
              <a:solidFill>
                <a:srgbClr val="FFFFFF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5959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770605" y="317697"/>
            <a:ext cx="382839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 smtClean="0">
                <a:latin typeface="Times"/>
                <a:cs typeface="Times"/>
              </a:rPr>
              <a:t>Background</a:t>
            </a:r>
            <a:endParaRPr lang="en-US" sz="5400" b="1" dirty="0">
              <a:latin typeface="Times"/>
              <a:cs typeface="Times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2"/>
          <a:srcRect l="77173" t="13732" r="1355" b="5282"/>
          <a:stretch/>
        </p:blipFill>
        <p:spPr>
          <a:xfrm>
            <a:off x="9888382" y="1554954"/>
            <a:ext cx="1943981" cy="3433859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2"/>
          <a:srcRect l="60377" t="12669" r="22296" b="5919"/>
          <a:stretch/>
        </p:blipFill>
        <p:spPr>
          <a:xfrm>
            <a:off x="7359157" y="1541997"/>
            <a:ext cx="1943981" cy="3446816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2"/>
          <a:srcRect l="40606" t="13306" r="40260" b="5494"/>
          <a:stretch/>
        </p:blipFill>
        <p:spPr>
          <a:xfrm>
            <a:off x="4923419" y="1554954"/>
            <a:ext cx="1917519" cy="3433859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2"/>
          <a:srcRect l="21048" t="13731" r="59181" b="5707"/>
          <a:stretch/>
        </p:blipFill>
        <p:spPr>
          <a:xfrm>
            <a:off x="2654489" y="1541997"/>
            <a:ext cx="1780872" cy="3446817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2"/>
          <a:srcRect l="2551" t="13093" r="74914" b="5707"/>
          <a:stretch/>
        </p:blipFill>
        <p:spPr>
          <a:xfrm>
            <a:off x="246238" y="1554956"/>
            <a:ext cx="1855637" cy="3433858"/>
          </a:xfrm>
          <a:prstGeom prst="rect">
            <a:avLst/>
          </a:prstGeom>
        </p:spPr>
      </p:pic>
      <p:sp>
        <p:nvSpPr>
          <p:cNvPr id="2" name="Right Arrow 1"/>
          <p:cNvSpPr/>
          <p:nvPr/>
        </p:nvSpPr>
        <p:spPr>
          <a:xfrm>
            <a:off x="2166095" y="2969037"/>
            <a:ext cx="464180" cy="2093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/>
          <p:cNvSpPr/>
          <p:nvPr/>
        </p:nvSpPr>
        <p:spPr>
          <a:xfrm>
            <a:off x="4467991" y="2963533"/>
            <a:ext cx="464180" cy="2093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/>
          <p:cNvSpPr/>
          <p:nvPr/>
        </p:nvSpPr>
        <p:spPr>
          <a:xfrm>
            <a:off x="6870763" y="2963533"/>
            <a:ext cx="464180" cy="2093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/>
          <p:cNvSpPr/>
          <p:nvPr/>
        </p:nvSpPr>
        <p:spPr>
          <a:xfrm>
            <a:off x="9351735" y="2963534"/>
            <a:ext cx="464180" cy="209321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9815915" y="1216267"/>
            <a:ext cx="2236538" cy="409827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429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4" grpId="0" animBg="1"/>
      <p:bldP spid="15" grpId="0" animBg="1"/>
      <p:bldP spid="16" grpId="0" animBg="1"/>
      <p:bldP spid="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85383" y="121185"/>
            <a:ext cx="40518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 smtClean="0">
                <a:latin typeface="Times"/>
                <a:cs typeface="Times"/>
              </a:rPr>
              <a:t>Background</a:t>
            </a:r>
            <a:endParaRPr lang="en-US" sz="5400" b="1" dirty="0">
              <a:latin typeface="Times"/>
              <a:cs typeface="Times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2"/>
          <a:srcRect l="77173" t="13732" r="1355" b="5282"/>
          <a:stretch/>
        </p:blipFill>
        <p:spPr>
          <a:xfrm>
            <a:off x="840174" y="1373230"/>
            <a:ext cx="2770246" cy="4893378"/>
          </a:xfrm>
          <a:prstGeom prst="rect">
            <a:avLst/>
          </a:prstGeom>
        </p:spPr>
      </p:pic>
      <p:pic>
        <p:nvPicPr>
          <p:cNvPr id="1026" name="Picture 2" descr="R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137" y="1373230"/>
            <a:ext cx="3313057" cy="4893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Equal 4"/>
          <p:cNvSpPr/>
          <p:nvPr/>
        </p:nvSpPr>
        <p:spPr>
          <a:xfrm>
            <a:off x="3688044" y="3483481"/>
            <a:ext cx="958468" cy="440675"/>
          </a:xfrm>
          <a:prstGeom prst="mathEqual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527055" y="2691946"/>
            <a:ext cx="3062690" cy="24644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C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~ 1 k / treatment</a:t>
            </a:r>
          </a:p>
          <a:p>
            <a:pPr algn="ctr"/>
            <a:endParaRPr lang="en-US" sz="2400" dirty="0" smtClean="0">
              <a:solidFill>
                <a:srgbClr val="C00000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algn="ctr"/>
            <a:r>
              <a:rPr lang="en-US" sz="2400" dirty="0" smtClean="0">
                <a:solidFill>
                  <a:srgbClr val="C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~ 3 / week, 52 weeks</a:t>
            </a:r>
          </a:p>
          <a:p>
            <a:pPr algn="ctr"/>
            <a:endParaRPr lang="en-US" sz="2400" dirty="0" smtClean="0">
              <a:solidFill>
                <a:srgbClr val="C00000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algn="ctr"/>
            <a:r>
              <a:rPr lang="en-US" sz="2400" dirty="0" smtClean="0">
                <a:solidFill>
                  <a:srgbClr val="C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~ Total : 156 k / year</a:t>
            </a:r>
            <a:endParaRPr lang="en-US" sz="2400" dirty="0">
              <a:solidFill>
                <a:srgbClr val="C00000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2841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135456" y="237498"/>
            <a:ext cx="3921087" cy="1588127"/>
          </a:xfr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latin typeface="Times"/>
                <a:ea typeface="+mn-ea"/>
                <a:cs typeface="Times"/>
              </a:rPr>
              <a:t>Objectives</a:t>
            </a:r>
            <a:br>
              <a:rPr lang="en-US" sz="5400" b="1" dirty="0">
                <a:latin typeface="Times"/>
                <a:ea typeface="+mn-ea"/>
                <a:cs typeface="Times"/>
              </a:rPr>
            </a:br>
            <a:endParaRPr lang="zh-CN" altLang="en-US" sz="5400" b="1" dirty="0">
              <a:latin typeface="Times"/>
              <a:ea typeface="+mn-ea"/>
              <a:cs typeface="Times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199" y="1123720"/>
            <a:ext cx="10515600" cy="101196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>
                <a:latin typeface="Times" panose="02020603050405020304" pitchFamily="18" charset="0"/>
                <a:cs typeface="Times" panose="02020603050405020304" pitchFamily="18" charset="0"/>
              </a:rPr>
              <a:t>To explore the possible impact of insurance expansion on health utilization and access by addressing the gaps between insured and uninsured CKD patients at their early stages</a:t>
            </a:r>
            <a:r>
              <a:rPr lang="en-US" sz="2000" dirty="0" smtClean="0">
                <a:latin typeface="Times" panose="02020603050405020304" pitchFamily="18" charset="0"/>
                <a:cs typeface="Times" panose="02020603050405020304" pitchFamily="18" charset="0"/>
              </a:rPr>
              <a:t>.</a:t>
            </a:r>
          </a:p>
          <a:p>
            <a:pPr marL="0" indent="0">
              <a:buNone/>
            </a:pPr>
            <a:r>
              <a:rPr lang="en-US" sz="2000" dirty="0" smtClean="0">
                <a:latin typeface="Times" panose="02020603050405020304" pitchFamily="18" charset="0"/>
                <a:cs typeface="Times" panose="02020603050405020304" pitchFamily="18" charset="0"/>
              </a:rPr>
              <a:t>Provide early intervention for patients in stage 1 – 4.</a:t>
            </a:r>
            <a:endParaRPr lang="en-US" sz="20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342900" indent="-342900">
              <a:buAutoNum type="arabicPeriod"/>
            </a:pPr>
            <a:endParaRPr lang="en-US" sz="2000" dirty="0"/>
          </a:p>
          <a:p>
            <a:endParaRPr kumimoji="1" lang="zh-CN" altLang="en-U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-1" t="1350" r="-884" b="2072"/>
          <a:stretch/>
        </p:blipFill>
        <p:spPr>
          <a:xfrm>
            <a:off x="1174729" y="2500829"/>
            <a:ext cx="9842539" cy="344827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002535" y="2500829"/>
            <a:ext cx="7711807" cy="344827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Multiply 5"/>
          <p:cNvSpPr/>
          <p:nvPr/>
        </p:nvSpPr>
        <p:spPr>
          <a:xfrm>
            <a:off x="8984255" y="3172857"/>
            <a:ext cx="1763099" cy="1894901"/>
          </a:xfrm>
          <a:prstGeom prst="mathMultiply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938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07793"/>
            <a:ext cx="10515600" cy="840230"/>
          </a:xfrm>
          <a:noFill/>
        </p:spPr>
        <p:txBody>
          <a:bodyPr vert="horz" wrap="square" lIns="91440" tIns="45720" rIns="91440" bIns="45720" rtlCol="0" anchor="ctr">
            <a:spAutoFit/>
          </a:bodyPr>
          <a:lstStyle/>
          <a:p>
            <a:pPr algn="ctr"/>
            <a:r>
              <a:rPr lang="en-US" sz="5400" b="1" dirty="0" smtClean="0">
                <a:latin typeface="Times"/>
                <a:ea typeface="+mn-ea"/>
                <a:cs typeface="Times"/>
              </a:rPr>
              <a:t>Data &amp; Methods</a:t>
            </a:r>
            <a:endParaRPr lang="en-US" sz="5400" b="1" dirty="0">
              <a:latin typeface="Times"/>
              <a:ea typeface="+mn-ea"/>
              <a:cs typeface="Times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85937" y="1681325"/>
            <a:ext cx="8620125" cy="762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785937" y="2676626"/>
            <a:ext cx="3712685" cy="25669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Outcomes</a:t>
            </a:r>
            <a:r>
              <a:rPr lang="en-US" dirty="0" smtClean="0">
                <a:solidFill>
                  <a:schemeClr val="tx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:</a:t>
            </a:r>
          </a:p>
          <a:p>
            <a:pPr algn="ctr"/>
            <a:endParaRPr lang="en-US" dirty="0" smtClean="0">
              <a:solidFill>
                <a:schemeClr val="tx1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342900" indent="-342900" algn="ctr">
              <a:buAutoNum type="arabicParenR"/>
            </a:pPr>
            <a:r>
              <a:rPr lang="en-US" dirty="0">
                <a:solidFill>
                  <a:schemeClr val="tx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M</a:t>
            </a:r>
            <a:r>
              <a:rPr lang="en-US" dirty="0" smtClean="0">
                <a:solidFill>
                  <a:schemeClr val="tx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easure </a:t>
            </a:r>
            <a:r>
              <a:rPr lang="en-US" dirty="0">
                <a:solidFill>
                  <a:schemeClr val="tx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if the patients has </a:t>
            </a:r>
            <a:r>
              <a:rPr lang="en-US" dirty="0" smtClean="0">
                <a:solidFill>
                  <a:schemeClr val="tx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access to insurance coverage facilities</a:t>
            </a:r>
          </a:p>
          <a:p>
            <a:pPr marL="342900" indent="-342900" algn="ctr">
              <a:buAutoNum type="arabicParenR"/>
            </a:pPr>
            <a:r>
              <a:rPr lang="en-US" dirty="0" smtClean="0">
                <a:solidFill>
                  <a:schemeClr val="tx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Access to outpatient  &amp; </a:t>
            </a:r>
            <a:r>
              <a:rPr lang="en-US" dirty="0">
                <a:solidFill>
                  <a:schemeClr val="tx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i</a:t>
            </a:r>
            <a:r>
              <a:rPr lang="en-US" dirty="0" smtClean="0">
                <a:solidFill>
                  <a:schemeClr val="tx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npatient visit </a:t>
            </a:r>
          </a:p>
          <a:p>
            <a:pPr marL="342900" indent="-342900" algn="ctr">
              <a:buAutoNum type="arabicParenR"/>
            </a:pPr>
            <a:endParaRPr lang="en-US" dirty="0" smtClean="0">
              <a:solidFill>
                <a:schemeClr val="tx1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algn="ctr"/>
            <a:endParaRPr lang="en-US" dirty="0" smtClean="0">
              <a:solidFill>
                <a:schemeClr val="tx1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algn="ctr"/>
            <a:endParaRPr lang="en-US" dirty="0">
              <a:solidFill>
                <a:schemeClr val="tx1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693377" y="2676627"/>
            <a:ext cx="3712685" cy="25669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Predictors</a:t>
            </a:r>
            <a:r>
              <a:rPr lang="en-US" dirty="0" smtClean="0">
                <a:solidFill>
                  <a:schemeClr val="tx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:</a:t>
            </a:r>
          </a:p>
          <a:p>
            <a:pPr algn="ctr"/>
            <a:endParaRPr lang="en-US" dirty="0" smtClean="0">
              <a:solidFill>
                <a:schemeClr val="tx1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342900" indent="-342900" algn="ctr">
              <a:buAutoNum type="arabicParenR"/>
            </a:pPr>
            <a:r>
              <a:rPr lang="en-US" dirty="0" smtClean="0">
                <a:solidFill>
                  <a:schemeClr val="tx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Insurance coverage Y/N</a:t>
            </a:r>
          </a:p>
          <a:p>
            <a:pPr marL="342900" indent="-342900" algn="ctr">
              <a:buAutoNum type="arabicParenR"/>
            </a:pPr>
            <a:r>
              <a:rPr lang="en-US" dirty="0" smtClean="0">
                <a:solidFill>
                  <a:schemeClr val="tx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Private or Public</a:t>
            </a:r>
          </a:p>
          <a:p>
            <a:pPr marL="342900" indent="-342900" algn="ctr">
              <a:buAutoNum type="arabicParenR"/>
            </a:pPr>
            <a:r>
              <a:rPr lang="en-US" dirty="0" smtClean="0">
                <a:solidFill>
                  <a:schemeClr val="tx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Demographic: age, gender, race….</a:t>
            </a:r>
          </a:p>
          <a:p>
            <a:pPr marL="342900" indent="-342900" algn="ctr">
              <a:buAutoNum type="arabicParenR"/>
            </a:pPr>
            <a:endParaRPr lang="en-US" dirty="0" smtClean="0">
              <a:solidFill>
                <a:schemeClr val="tx1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algn="ctr"/>
            <a:endParaRPr lang="en-US" dirty="0" smtClean="0">
              <a:solidFill>
                <a:schemeClr val="tx1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algn="ctr"/>
            <a:endParaRPr lang="en-US" dirty="0">
              <a:solidFill>
                <a:schemeClr val="tx1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261671" y="5321839"/>
            <a:ext cx="7668658" cy="10128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Methods</a:t>
            </a:r>
            <a:r>
              <a:rPr lang="en-US" dirty="0" smtClean="0">
                <a:solidFill>
                  <a:schemeClr val="tx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:</a:t>
            </a:r>
          </a:p>
          <a:p>
            <a:pPr marL="342900" indent="-342900" algn="ctr">
              <a:buAutoNum type="arabicParenR"/>
            </a:pPr>
            <a:r>
              <a:rPr lang="en-US" dirty="0" smtClean="0">
                <a:solidFill>
                  <a:schemeClr val="tx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Logistic regression, passion regression </a:t>
            </a:r>
          </a:p>
          <a:p>
            <a:pPr marL="342900" indent="-342900" algn="ctr">
              <a:buAutoNum type="arabicParenR"/>
            </a:pPr>
            <a:endParaRPr lang="en-US" dirty="0" smtClean="0">
              <a:solidFill>
                <a:schemeClr val="tx1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algn="ctr"/>
            <a:endParaRPr lang="en-US" dirty="0" smtClean="0">
              <a:solidFill>
                <a:schemeClr val="tx1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algn="ctr"/>
            <a:endParaRPr lang="en-US" dirty="0">
              <a:solidFill>
                <a:schemeClr val="tx1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3216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时装设计">
  <a:themeElements>
    <a:clrScheme name="时装设计">
      <a:dk1>
        <a:sysClr val="windowText" lastClr="000000"/>
      </a:dk1>
      <a:lt1>
        <a:sysClr val="window" lastClr="FFFFFF"/>
      </a:lt1>
      <a:dk2>
        <a:srgbClr val="37302A"/>
      </a:dk2>
      <a:lt2>
        <a:srgbClr val="D0CCB9"/>
      </a:lt2>
      <a:accent1>
        <a:srgbClr val="9E8E5C"/>
      </a:accent1>
      <a:accent2>
        <a:srgbClr val="A09781"/>
      </a:accent2>
      <a:accent3>
        <a:srgbClr val="85776D"/>
      </a:accent3>
      <a:accent4>
        <a:srgbClr val="AEAFA9"/>
      </a:accent4>
      <a:accent5>
        <a:srgbClr val="8D878B"/>
      </a:accent5>
      <a:accent6>
        <a:srgbClr val="6B6149"/>
      </a:accent6>
      <a:hlink>
        <a:srgbClr val="B6A272"/>
      </a:hlink>
      <a:folHlink>
        <a:srgbClr val="8A784F"/>
      </a:folHlink>
    </a:clrScheme>
    <a:fontScheme name="黑领结">
      <a:majorFont>
        <a:latin typeface="Garamond"/>
        <a:ea typeface=""/>
        <a:cs typeface=""/>
        <a:font script="Grek" typeface="Constantia"/>
        <a:font script="Cyrl" typeface="Constantia"/>
        <a:font script="Jpan" typeface="ＭＳ Ｐ明朝"/>
        <a:font script="Hang" typeface="궁서"/>
        <a:font script="Hans" typeface="仿宋"/>
        <a:font script="Hant" typeface="標楷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aramond"/>
        <a:ea typeface=""/>
        <a:cs typeface=""/>
        <a:font script="Grek" typeface="Constantia"/>
        <a:font script="Cyrl" typeface="Constantia"/>
        <a:font script="Jpan" typeface="ＭＳ Ｐ明朝"/>
        <a:font script="Hang" typeface="궁서"/>
        <a:font script="Hans" typeface="仿宋"/>
        <a:font script="Hant" typeface="標楷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时装设计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70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100000" r="100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30000"/>
                <a:satMod val="200000"/>
              </a:schemeClr>
              <a:schemeClr val="phClr">
                <a:tint val="20000"/>
              </a:schemeClr>
            </a:duotone>
          </a:blip>
          <a:stretch/>
        </a:blip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230</TotalTime>
  <Words>130</Words>
  <Application>Microsoft Office PowerPoint</Application>
  <PresentationFormat>Widescreen</PresentationFormat>
  <Paragraphs>28</Paragraphs>
  <Slides>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</vt:i4>
      </vt:variant>
    </vt:vector>
  </HeadingPairs>
  <TitlesOfParts>
    <vt:vector size="16" baseType="lpstr">
      <vt:lpstr>宋体</vt:lpstr>
      <vt:lpstr>仿宋</vt:lpstr>
      <vt:lpstr>Arial</vt:lpstr>
      <vt:lpstr>Arial Black</vt:lpstr>
      <vt:lpstr>Calibri</vt:lpstr>
      <vt:lpstr>Calibri Light</vt:lpstr>
      <vt:lpstr>Garamond</vt:lpstr>
      <vt:lpstr>Times</vt:lpstr>
      <vt:lpstr>Wingdings</vt:lpstr>
      <vt:lpstr>1_Office Theme</vt:lpstr>
      <vt:lpstr>时装设计</vt:lpstr>
      <vt:lpstr>PowerPoint Presentation</vt:lpstr>
      <vt:lpstr>PowerPoint Presentation</vt:lpstr>
      <vt:lpstr>PowerPoint Presentation</vt:lpstr>
      <vt:lpstr>Objectives </vt:lpstr>
      <vt:lpstr>Data &amp; Methods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Shao, Hui</dc:creator>
  <cp:lastModifiedBy>Xiaoling Ye</cp:lastModifiedBy>
  <cp:revision>26</cp:revision>
  <dcterms:created xsi:type="dcterms:W3CDTF">2015-11-17T20:11:57Z</dcterms:created>
  <dcterms:modified xsi:type="dcterms:W3CDTF">2017-04-12T22:11:00Z</dcterms:modified>
</cp:coreProperties>
</file>